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397D6"/>
    <a:srgbClr val="F582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5" d="100"/>
          <a:sy n="75" d="100"/>
        </p:scale>
        <p:origin x="389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327BA-CACE-4E68-8A92-E8AB95DBD970}" type="datetimeFigureOut">
              <a:rPr lang="en-GB" smtClean="0"/>
              <a:t>29/10/2014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4D251-A00B-4FCE-8F06-DABB175D4D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26113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327BA-CACE-4E68-8A92-E8AB95DBD970}" type="datetimeFigureOut">
              <a:rPr lang="en-GB" smtClean="0"/>
              <a:t>29/10/2014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4D251-A00B-4FCE-8F06-DABB175D4D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31075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327BA-CACE-4E68-8A92-E8AB95DBD970}" type="datetimeFigureOut">
              <a:rPr lang="en-GB" smtClean="0"/>
              <a:t>29/10/2014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4D251-A00B-4FCE-8F06-DABB175D4D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74732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327BA-CACE-4E68-8A92-E8AB95DBD970}" type="datetimeFigureOut">
              <a:rPr lang="en-GB" smtClean="0"/>
              <a:t>29/10/2014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4D251-A00B-4FCE-8F06-DABB175D4D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1013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327BA-CACE-4E68-8A92-E8AB95DBD970}" type="datetimeFigureOut">
              <a:rPr lang="en-GB" smtClean="0"/>
              <a:t>29/10/2014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4D251-A00B-4FCE-8F06-DABB175D4D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73645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327BA-CACE-4E68-8A92-E8AB95DBD970}" type="datetimeFigureOut">
              <a:rPr lang="en-GB" smtClean="0"/>
              <a:t>29/10/2014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4D251-A00B-4FCE-8F06-DABB175D4D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97832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327BA-CACE-4E68-8A92-E8AB95DBD970}" type="datetimeFigureOut">
              <a:rPr lang="en-GB" smtClean="0"/>
              <a:t>29/10/2014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4D251-A00B-4FCE-8F06-DABB175D4D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63178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327BA-CACE-4E68-8A92-E8AB95DBD970}" type="datetimeFigureOut">
              <a:rPr lang="en-GB" smtClean="0"/>
              <a:t>29/10/2014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4D251-A00B-4FCE-8F06-DABB175D4D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98027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327BA-CACE-4E68-8A92-E8AB95DBD970}" type="datetimeFigureOut">
              <a:rPr lang="en-GB" smtClean="0"/>
              <a:t>29/10/2014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4D251-A00B-4FCE-8F06-DABB175D4D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04126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327BA-CACE-4E68-8A92-E8AB95DBD970}" type="datetimeFigureOut">
              <a:rPr lang="en-GB" smtClean="0"/>
              <a:t>29/10/2014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4D251-A00B-4FCE-8F06-DABB175D4D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28742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327BA-CACE-4E68-8A92-E8AB95DBD970}" type="datetimeFigureOut">
              <a:rPr lang="en-GB" smtClean="0"/>
              <a:t>29/10/2014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4D251-A00B-4FCE-8F06-DABB175D4D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5775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B327BA-CACE-4E68-8A92-E8AB95DBD970}" type="datetimeFigureOut">
              <a:rPr lang="en-GB" smtClean="0"/>
              <a:t>29/10/2014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64D251-A00B-4FCE-8F06-DABB175D4D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52067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Relationship Id="rId9" Type="http://schemas.openxmlformats.org/officeDocument/2006/relationships/image" Target="../media/image24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png"/><Relationship Id="rId3" Type="http://schemas.openxmlformats.org/officeDocument/2006/relationships/image" Target="../media/image25.png"/><Relationship Id="rId7" Type="http://schemas.openxmlformats.org/officeDocument/2006/relationships/image" Target="../media/image2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8.png"/><Relationship Id="rId5" Type="http://schemas.openxmlformats.org/officeDocument/2006/relationships/image" Target="../media/image27.png"/><Relationship Id="rId4" Type="http://schemas.openxmlformats.org/officeDocument/2006/relationships/image" Target="../media/image2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3.png"/><Relationship Id="rId4" Type="http://schemas.openxmlformats.org/officeDocument/2006/relationships/image" Target="../media/image3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7.png"/><Relationship Id="rId5" Type="http://schemas.openxmlformats.org/officeDocument/2006/relationships/image" Target="../media/image36.png"/><Relationship Id="rId4" Type="http://schemas.openxmlformats.org/officeDocument/2006/relationships/image" Target="../media/image3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SID2014_twitter_back (2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519"/>
          <a:stretch>
            <a:fillRect/>
          </a:stretch>
        </p:blipFill>
        <p:spPr bwMode="auto">
          <a:xfrm>
            <a:off x="0" y="0"/>
            <a:ext cx="9144000" cy="6878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684" y="1305175"/>
            <a:ext cx="4288788" cy="4268287"/>
          </a:xfrm>
          <a:prstGeom prst="rect">
            <a:avLst/>
          </a:prstGeom>
        </p:spPr>
      </p:pic>
      <p:sp>
        <p:nvSpPr>
          <p:cNvPr id="7" name="Text Box 9"/>
          <p:cNvSpPr txBox="1">
            <a:spLocks noChangeArrowheads="1"/>
          </p:cNvSpPr>
          <p:nvPr/>
        </p:nvSpPr>
        <p:spPr bwMode="auto">
          <a:xfrm>
            <a:off x="647699" y="182833"/>
            <a:ext cx="7848600" cy="907941"/>
          </a:xfrm>
          <a:prstGeom prst="rect">
            <a:avLst/>
          </a:prstGeom>
          <a:solidFill>
            <a:srgbClr val="F58220"/>
          </a:solidFill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4800" b="1" dirty="0">
                <a:solidFill>
                  <a:schemeClr val="bg1"/>
                </a:solidFill>
                <a:latin typeface="Trebuchet MS" panose="020B0603020202020204" pitchFamily="34" charset="0"/>
              </a:rPr>
              <a:t>Safer Internet </a:t>
            </a:r>
            <a:r>
              <a:rPr lang="en-GB" altLang="en-US" sz="4800" b="1" dirty="0" smtClean="0">
                <a:solidFill>
                  <a:schemeClr val="bg1"/>
                </a:solidFill>
                <a:latin typeface="Trebuchet MS" panose="020B0603020202020204" pitchFamily="34" charset="0"/>
              </a:rPr>
              <a:t>Day 2015</a:t>
            </a:r>
            <a:endParaRPr lang="en-GB" altLang="en-US" sz="4800" b="1" dirty="0">
              <a:solidFill>
                <a:schemeClr val="bg1"/>
              </a:solidFill>
              <a:latin typeface="Trebuchet MS" panose="020B0603020202020204" pitchFamily="34" charset="0"/>
            </a:endParaRPr>
          </a:p>
          <a:p>
            <a:pPr eaLnBrk="1" hangingPunct="1"/>
            <a:endParaRPr lang="en-GB" altLang="en-US" sz="500" b="1" dirty="0">
              <a:latin typeface="Trebuchet MS" panose="020B0603020202020204" pitchFamily="34" charset="0"/>
            </a:endParaRPr>
          </a:p>
        </p:txBody>
      </p:sp>
      <p:sp>
        <p:nvSpPr>
          <p:cNvPr id="8" name="Text Box 10"/>
          <p:cNvSpPr txBox="1">
            <a:spLocks noChangeArrowheads="1"/>
          </p:cNvSpPr>
          <p:nvPr/>
        </p:nvSpPr>
        <p:spPr bwMode="auto">
          <a:xfrm rot="21423091">
            <a:off x="758435" y="5769185"/>
            <a:ext cx="7627128" cy="661720"/>
          </a:xfrm>
          <a:prstGeom prst="rect">
            <a:avLst/>
          </a:prstGeom>
          <a:solidFill>
            <a:srgbClr val="0397D6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3200" i="1" dirty="0" smtClean="0">
                <a:solidFill>
                  <a:schemeClr val="bg1"/>
                </a:solidFill>
                <a:latin typeface="Trebuchet MS" panose="020B0603020202020204" pitchFamily="34" charset="0"/>
              </a:rPr>
              <a:t>Let’s create a better internet together</a:t>
            </a:r>
            <a:endParaRPr lang="en-GB" altLang="en-US" sz="3200" i="1" dirty="0">
              <a:solidFill>
                <a:schemeClr val="bg1"/>
              </a:solidFill>
              <a:latin typeface="Trebuchet MS" panose="020B0603020202020204" pitchFamily="34" charset="0"/>
            </a:endParaRPr>
          </a:p>
          <a:p>
            <a:pPr eaLnBrk="1" hangingPunct="1"/>
            <a:endParaRPr lang="en-GB" altLang="en-US" sz="500" dirty="0">
              <a:solidFill>
                <a:schemeClr val="bg1"/>
              </a:solidFill>
              <a:latin typeface="Trebuchet MS" panose="020B060302020202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113" t="3861" r="19897" b="12016"/>
          <a:stretch/>
        </p:blipFill>
        <p:spPr>
          <a:xfrm>
            <a:off x="5654990" y="1511998"/>
            <a:ext cx="3074543" cy="230968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6714" y="4290131"/>
            <a:ext cx="1791093" cy="8148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6651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SID2014_twitter_back (2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519"/>
          <a:stretch>
            <a:fillRect/>
          </a:stretch>
        </p:blipFill>
        <p:spPr bwMode="auto">
          <a:xfrm>
            <a:off x="0" y="0"/>
            <a:ext cx="9144000" cy="6878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9"/>
          <p:cNvSpPr txBox="1">
            <a:spLocks noChangeArrowheads="1"/>
          </p:cNvSpPr>
          <p:nvPr/>
        </p:nvSpPr>
        <p:spPr bwMode="auto">
          <a:xfrm rot="21331965">
            <a:off x="1894788" y="474569"/>
            <a:ext cx="2953338" cy="907941"/>
          </a:xfrm>
          <a:prstGeom prst="rect">
            <a:avLst/>
          </a:prstGeom>
          <a:solidFill>
            <a:srgbClr val="0397D6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4800" b="1" dirty="0" smtClean="0">
                <a:solidFill>
                  <a:schemeClr val="bg1"/>
                </a:solidFill>
                <a:latin typeface="Trebuchet MS" panose="020B0603020202020204" pitchFamily="34" charset="0"/>
              </a:rPr>
              <a:t>Conduct</a:t>
            </a:r>
            <a:endParaRPr lang="en-GB" altLang="en-US" sz="4800" b="1" dirty="0">
              <a:solidFill>
                <a:schemeClr val="bg1"/>
              </a:solidFill>
              <a:latin typeface="Trebuchet MS" panose="020B0603020202020204" pitchFamily="34" charset="0"/>
            </a:endParaRPr>
          </a:p>
          <a:p>
            <a:pPr eaLnBrk="1" hangingPunct="1"/>
            <a:endParaRPr lang="en-GB" altLang="en-US" sz="500" b="1" dirty="0">
              <a:latin typeface="Trebuchet MS" panose="020B060302020202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841" y="292231"/>
            <a:ext cx="1541230" cy="151771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032863" y="2294567"/>
            <a:ext cx="7932027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4400" dirty="0" smtClean="0">
                <a:latin typeface="Trebuchet MS" panose="020B0603020202020204" pitchFamily="34" charset="0"/>
              </a:rPr>
              <a:t>Digital footprints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4400" dirty="0" smtClean="0">
                <a:latin typeface="Trebuchet MS" panose="020B0603020202020204" pitchFamily="34" charset="0"/>
              </a:rPr>
              <a:t>Respect and manners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4400" dirty="0" smtClean="0">
                <a:latin typeface="Trebuchet MS" panose="020B0603020202020204" pitchFamily="34" charset="0"/>
              </a:rPr>
              <a:t>Who can view their content?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4400" dirty="0" smtClean="0">
                <a:latin typeface="Trebuchet MS" panose="020B0603020202020204" pitchFamily="34" charset="0"/>
              </a:rPr>
              <a:t>Keep their personal information safe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4400" dirty="0" smtClean="0">
                <a:latin typeface="Trebuchet MS" panose="020B0603020202020204" pitchFamily="34" charset="0"/>
              </a:rPr>
              <a:t>Reporting</a:t>
            </a:r>
            <a:endParaRPr lang="en-GB" sz="4400" dirty="0">
              <a:latin typeface="Trebuchet MS" panose="020B060302020202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80913">
            <a:off x="7345734" y="287088"/>
            <a:ext cx="976702" cy="1720394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265" y="2365701"/>
            <a:ext cx="614907" cy="615741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406" y="3052576"/>
            <a:ext cx="614766" cy="61560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406" y="4414982"/>
            <a:ext cx="614766" cy="615600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406" y="5743407"/>
            <a:ext cx="614766" cy="615600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406" y="3728248"/>
            <a:ext cx="614766" cy="61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3874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SID2014_twitter_back (2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519"/>
          <a:stretch>
            <a:fillRect/>
          </a:stretch>
        </p:blipFill>
        <p:spPr bwMode="auto">
          <a:xfrm>
            <a:off x="0" y="0"/>
            <a:ext cx="9144000" cy="6878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9"/>
          <p:cNvSpPr txBox="1">
            <a:spLocks noChangeArrowheads="1"/>
          </p:cNvSpPr>
          <p:nvPr/>
        </p:nvSpPr>
        <p:spPr bwMode="auto">
          <a:xfrm rot="385033">
            <a:off x="1861620" y="777789"/>
            <a:ext cx="2953338" cy="907941"/>
          </a:xfrm>
          <a:prstGeom prst="rect">
            <a:avLst/>
          </a:prstGeom>
          <a:solidFill>
            <a:srgbClr val="0397D6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4800" b="1" dirty="0" smtClean="0">
                <a:solidFill>
                  <a:schemeClr val="bg1"/>
                </a:solidFill>
                <a:latin typeface="Trebuchet MS" panose="020B0603020202020204" pitchFamily="34" charset="0"/>
              </a:rPr>
              <a:t>Content</a:t>
            </a:r>
            <a:endParaRPr lang="en-GB" altLang="en-US" sz="4800" b="1" dirty="0">
              <a:solidFill>
                <a:schemeClr val="bg1"/>
              </a:solidFill>
              <a:latin typeface="Trebuchet MS" panose="020B0603020202020204" pitchFamily="34" charset="0"/>
            </a:endParaRPr>
          </a:p>
          <a:p>
            <a:pPr eaLnBrk="1" hangingPunct="1"/>
            <a:endParaRPr lang="en-GB" altLang="en-US" sz="500" b="1" dirty="0">
              <a:latin typeface="Trebuchet MS" panose="020B0603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841" y="292231"/>
            <a:ext cx="1540477" cy="15192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032863" y="2294567"/>
            <a:ext cx="7932027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4400" dirty="0" smtClean="0">
                <a:latin typeface="Trebuchet MS" panose="020B0603020202020204" pitchFamily="34" charset="0"/>
              </a:rPr>
              <a:t>Adult content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4400" dirty="0" smtClean="0">
                <a:latin typeface="Trebuchet MS" panose="020B0603020202020204" pitchFamily="34" charset="0"/>
              </a:rPr>
              <a:t>Hurtful and harmful content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4400" dirty="0" smtClean="0">
                <a:latin typeface="Trebuchet MS" panose="020B0603020202020204" pitchFamily="34" charset="0"/>
              </a:rPr>
              <a:t>Reliable information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4400" dirty="0" smtClean="0">
                <a:latin typeface="Trebuchet MS" panose="020B0603020202020204" pitchFamily="34" charset="0"/>
              </a:rPr>
              <a:t>Illegal downloading</a:t>
            </a:r>
            <a:endParaRPr lang="en-GB" sz="4400" dirty="0">
              <a:latin typeface="Trebuchet MS" panose="020B060302020202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406" y="2365842"/>
            <a:ext cx="614766" cy="61560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406" y="3043290"/>
            <a:ext cx="614766" cy="61560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406" y="3720738"/>
            <a:ext cx="614766" cy="61560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0143" y="4398609"/>
            <a:ext cx="614766" cy="615600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212887">
            <a:off x="6731395" y="635426"/>
            <a:ext cx="1959902" cy="10861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5080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SID2014_twitter_back (2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519"/>
          <a:stretch>
            <a:fillRect/>
          </a:stretch>
        </p:blipFill>
        <p:spPr bwMode="auto">
          <a:xfrm>
            <a:off x="0" y="0"/>
            <a:ext cx="9144000" cy="6878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9"/>
          <p:cNvSpPr txBox="1">
            <a:spLocks noChangeArrowheads="1"/>
          </p:cNvSpPr>
          <p:nvPr/>
        </p:nvSpPr>
        <p:spPr bwMode="auto">
          <a:xfrm rot="21331965">
            <a:off x="1885361" y="465142"/>
            <a:ext cx="2953338" cy="907941"/>
          </a:xfrm>
          <a:prstGeom prst="rect">
            <a:avLst/>
          </a:prstGeom>
          <a:solidFill>
            <a:srgbClr val="0397D6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4800" b="1" dirty="0" smtClean="0">
                <a:solidFill>
                  <a:schemeClr val="bg1"/>
                </a:solidFill>
                <a:latin typeface="Trebuchet MS" panose="020B0603020202020204" pitchFamily="34" charset="0"/>
              </a:rPr>
              <a:t>Contact</a:t>
            </a:r>
            <a:endParaRPr lang="en-GB" altLang="en-US" sz="4800" b="1" dirty="0">
              <a:solidFill>
                <a:schemeClr val="bg1"/>
              </a:solidFill>
              <a:latin typeface="Trebuchet MS" panose="020B0603020202020204" pitchFamily="34" charset="0"/>
            </a:endParaRPr>
          </a:p>
          <a:p>
            <a:pPr eaLnBrk="1" hangingPunct="1"/>
            <a:endParaRPr lang="en-GB" altLang="en-US" sz="500" b="1" dirty="0">
              <a:latin typeface="Trebuchet MS" panose="020B0603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856" y="292231"/>
            <a:ext cx="1519200" cy="15192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032863" y="2294567"/>
            <a:ext cx="7932027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4400" dirty="0" smtClean="0">
                <a:latin typeface="Trebuchet MS" panose="020B0603020202020204" pitchFamily="34" charset="0"/>
              </a:rPr>
              <a:t>Online friends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4400" dirty="0" smtClean="0">
                <a:latin typeface="Trebuchet MS" panose="020B0603020202020204" pitchFamily="34" charset="0"/>
              </a:rPr>
              <a:t>Privacy settings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4400" dirty="0" smtClean="0">
                <a:latin typeface="Trebuchet MS" panose="020B0603020202020204" pitchFamily="34" charset="0"/>
              </a:rPr>
              <a:t>Grooming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4400" dirty="0" smtClean="0">
                <a:latin typeface="Trebuchet MS" panose="020B0603020202020204" pitchFamily="34" charset="0"/>
              </a:rPr>
              <a:t>Cyberbullying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4400" dirty="0" smtClean="0">
                <a:latin typeface="Trebuchet MS" panose="020B0603020202020204" pitchFamily="34" charset="0"/>
              </a:rPr>
              <a:t>Tell someone they trust!</a:t>
            </a:r>
            <a:endParaRPr lang="en-GB" sz="4400" dirty="0">
              <a:latin typeface="Trebuchet MS" panose="020B060302020202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265" y="2365842"/>
            <a:ext cx="615600" cy="61560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265" y="3041514"/>
            <a:ext cx="615600" cy="61560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265" y="4408972"/>
            <a:ext cx="614766" cy="61560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406" y="3724825"/>
            <a:ext cx="614766" cy="6156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246462">
            <a:off x="6365368" y="292231"/>
            <a:ext cx="2392133" cy="1838205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265" y="5085993"/>
            <a:ext cx="614766" cy="61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5026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SID2014_twitter_back (2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519"/>
          <a:stretch>
            <a:fillRect/>
          </a:stretch>
        </p:blipFill>
        <p:spPr bwMode="auto">
          <a:xfrm>
            <a:off x="0" y="0"/>
            <a:ext cx="9144000" cy="6878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9"/>
          <p:cNvSpPr txBox="1">
            <a:spLocks noChangeArrowheads="1"/>
          </p:cNvSpPr>
          <p:nvPr/>
        </p:nvSpPr>
        <p:spPr bwMode="auto">
          <a:xfrm rot="385033">
            <a:off x="1855364" y="889355"/>
            <a:ext cx="4949727" cy="907941"/>
          </a:xfrm>
          <a:prstGeom prst="rect">
            <a:avLst/>
          </a:prstGeom>
          <a:solidFill>
            <a:srgbClr val="0397D6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4800" b="1" dirty="0" smtClean="0">
                <a:solidFill>
                  <a:schemeClr val="bg1"/>
                </a:solidFill>
                <a:latin typeface="Trebuchet MS" panose="020B0603020202020204" pitchFamily="34" charset="0"/>
              </a:rPr>
              <a:t>Commercialism</a:t>
            </a:r>
            <a:endParaRPr lang="en-GB" altLang="en-US" sz="4800" b="1" dirty="0">
              <a:solidFill>
                <a:schemeClr val="bg1"/>
              </a:solidFill>
              <a:latin typeface="Trebuchet MS" panose="020B0603020202020204" pitchFamily="34" charset="0"/>
            </a:endParaRPr>
          </a:p>
          <a:p>
            <a:pPr eaLnBrk="1" hangingPunct="1"/>
            <a:endParaRPr lang="en-GB" altLang="en-US" sz="500" b="1" dirty="0">
              <a:latin typeface="Trebuchet MS" panose="020B060302020202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182" y="292231"/>
            <a:ext cx="1534136" cy="15192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032863" y="2294567"/>
            <a:ext cx="7932027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4400" dirty="0" smtClean="0">
                <a:latin typeface="Trebuchet MS" panose="020B0603020202020204" pitchFamily="34" charset="0"/>
              </a:rPr>
              <a:t>Advertising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4400" dirty="0" smtClean="0">
                <a:latin typeface="Trebuchet MS" panose="020B0603020202020204" pitchFamily="34" charset="0"/>
              </a:rPr>
              <a:t>In-app purchases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4400" dirty="0" smtClean="0">
                <a:latin typeface="Trebuchet MS" panose="020B0603020202020204" pitchFamily="34" charset="0"/>
              </a:rPr>
              <a:t>Pop ups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4400" dirty="0" smtClean="0">
                <a:latin typeface="Trebuchet MS" panose="020B0603020202020204" pitchFamily="34" charset="0"/>
              </a:rPr>
              <a:t>Spam</a:t>
            </a:r>
            <a:endParaRPr lang="en-GB" sz="4400" dirty="0">
              <a:latin typeface="Trebuchet MS" panose="020B0603020202020204" pitchFamily="34" charset="0"/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406" y="2366064"/>
            <a:ext cx="614766" cy="6156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460" y="3042867"/>
            <a:ext cx="614712" cy="6156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406" y="3720738"/>
            <a:ext cx="614766" cy="6156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406" y="4398609"/>
            <a:ext cx="614766" cy="61560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2626" y="4059753"/>
            <a:ext cx="2972328" cy="25181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8120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SID2014_twitter_back (2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519"/>
          <a:stretch>
            <a:fillRect/>
          </a:stretch>
        </p:blipFill>
        <p:spPr bwMode="auto">
          <a:xfrm>
            <a:off x="0" y="0"/>
            <a:ext cx="9144000" cy="6878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464" y="1111189"/>
            <a:ext cx="5774251" cy="6594052"/>
          </a:xfrm>
          <a:prstGeom prst="rect">
            <a:avLst/>
          </a:prstGeom>
        </p:spPr>
      </p:pic>
      <p:sp>
        <p:nvSpPr>
          <p:cNvPr id="16" name="Text Box 9"/>
          <p:cNvSpPr txBox="1">
            <a:spLocks noChangeArrowheads="1"/>
          </p:cNvSpPr>
          <p:nvPr/>
        </p:nvSpPr>
        <p:spPr bwMode="auto">
          <a:xfrm rot="60000">
            <a:off x="647699" y="182833"/>
            <a:ext cx="7848600" cy="907941"/>
          </a:xfrm>
          <a:prstGeom prst="rect">
            <a:avLst/>
          </a:prstGeom>
          <a:solidFill>
            <a:srgbClr val="F58220"/>
          </a:solidFill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4800" b="1" dirty="0" smtClean="0">
                <a:solidFill>
                  <a:schemeClr val="bg1"/>
                </a:solidFill>
                <a:latin typeface="Trebuchet MS" panose="020B0603020202020204" pitchFamily="34" charset="0"/>
              </a:rPr>
              <a:t>What can I do right now?</a:t>
            </a:r>
            <a:endParaRPr lang="en-GB" altLang="en-US" sz="4800" b="1" dirty="0">
              <a:solidFill>
                <a:schemeClr val="bg1"/>
              </a:solidFill>
              <a:latin typeface="Trebuchet MS" panose="020B0603020202020204" pitchFamily="34" charset="0"/>
            </a:endParaRPr>
          </a:p>
          <a:p>
            <a:pPr eaLnBrk="1" hangingPunct="1"/>
            <a:endParaRPr lang="en-GB" altLang="en-US" sz="500" b="1" dirty="0">
              <a:latin typeface="Trebuchet MS" panose="020B060302020202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88148" y="2441543"/>
            <a:ext cx="292231" cy="292231"/>
          </a:xfrm>
          <a:prstGeom prst="rect">
            <a:avLst/>
          </a:prstGeom>
          <a:solidFill>
            <a:schemeClr val="bg1"/>
          </a:solidFill>
          <a:ln w="57150">
            <a:solidFill>
              <a:srgbClr val="0397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/>
          <p:cNvSpPr txBox="1"/>
          <p:nvPr/>
        </p:nvSpPr>
        <p:spPr>
          <a:xfrm>
            <a:off x="980379" y="2388007"/>
            <a:ext cx="32832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Trebuchet MS" panose="020B0603020202020204" pitchFamily="34" charset="0"/>
              </a:rPr>
              <a:t>Open dialogue with your child</a:t>
            </a:r>
            <a:endParaRPr lang="en-GB" dirty="0">
              <a:latin typeface="Trebuchet MS" panose="020B0603020202020204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83428" y="2916097"/>
            <a:ext cx="292231" cy="292231"/>
          </a:xfrm>
          <a:prstGeom prst="rect">
            <a:avLst/>
          </a:prstGeom>
          <a:solidFill>
            <a:schemeClr val="bg1"/>
          </a:solidFill>
          <a:ln w="57150">
            <a:solidFill>
              <a:srgbClr val="0397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TextBox 17"/>
          <p:cNvSpPr txBox="1"/>
          <p:nvPr/>
        </p:nvSpPr>
        <p:spPr>
          <a:xfrm>
            <a:off x="975664" y="2871723"/>
            <a:ext cx="20537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Trebuchet MS" panose="020B0603020202020204" pitchFamily="34" charset="0"/>
              </a:rPr>
              <a:t>Family agreement</a:t>
            </a:r>
            <a:endParaRPr lang="en-GB" dirty="0">
              <a:latin typeface="Trebuchet MS" panose="020B0603020202020204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683428" y="3367086"/>
            <a:ext cx="292231" cy="292231"/>
          </a:xfrm>
          <a:prstGeom prst="rect">
            <a:avLst/>
          </a:prstGeom>
          <a:solidFill>
            <a:schemeClr val="bg1"/>
          </a:solidFill>
          <a:ln w="57150">
            <a:solidFill>
              <a:srgbClr val="0397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TextBox 19"/>
          <p:cNvSpPr txBox="1"/>
          <p:nvPr/>
        </p:nvSpPr>
        <p:spPr>
          <a:xfrm>
            <a:off x="975663" y="3316760"/>
            <a:ext cx="43220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Trebuchet MS" panose="020B0603020202020204" pitchFamily="34" charset="0"/>
              </a:rPr>
              <a:t>Consider filtering and blocking software</a:t>
            </a:r>
            <a:endParaRPr lang="en-GB" dirty="0">
              <a:latin typeface="Trebuchet MS" panose="020B0603020202020204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83428" y="3798619"/>
            <a:ext cx="292231" cy="292231"/>
          </a:xfrm>
          <a:prstGeom prst="rect">
            <a:avLst/>
          </a:prstGeom>
          <a:solidFill>
            <a:schemeClr val="bg1"/>
          </a:solidFill>
          <a:ln w="57150">
            <a:solidFill>
              <a:srgbClr val="0397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TextBox 21"/>
          <p:cNvSpPr txBox="1"/>
          <p:nvPr/>
        </p:nvSpPr>
        <p:spPr>
          <a:xfrm>
            <a:off x="975662" y="3764404"/>
            <a:ext cx="30219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Trebuchet MS" panose="020B0603020202020204" pitchFamily="34" charset="0"/>
              </a:rPr>
              <a:t>Think before you/they post</a:t>
            </a:r>
            <a:endParaRPr lang="en-GB" dirty="0">
              <a:latin typeface="Trebuchet MS" panose="020B0603020202020204" pitchFamily="34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683427" y="4235922"/>
            <a:ext cx="292231" cy="292231"/>
          </a:xfrm>
          <a:prstGeom prst="rect">
            <a:avLst/>
          </a:prstGeom>
          <a:solidFill>
            <a:schemeClr val="bg1"/>
          </a:solidFill>
          <a:ln w="57150">
            <a:solidFill>
              <a:srgbClr val="0397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985405" y="4200678"/>
            <a:ext cx="23022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Trebuchet MS" panose="020B0603020202020204" pitchFamily="34" charset="0"/>
              </a:rPr>
              <a:t>Understand the laws</a:t>
            </a:r>
            <a:endParaRPr lang="en-GB" dirty="0">
              <a:latin typeface="Trebuchet MS" panose="020B0603020202020204" pitchFamily="34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679026" y="4671233"/>
            <a:ext cx="292231" cy="292231"/>
          </a:xfrm>
          <a:prstGeom prst="rect">
            <a:avLst/>
          </a:prstGeom>
          <a:solidFill>
            <a:schemeClr val="bg1"/>
          </a:solidFill>
          <a:ln w="57150">
            <a:solidFill>
              <a:srgbClr val="0397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TextBox 25"/>
          <p:cNvSpPr txBox="1"/>
          <p:nvPr/>
        </p:nvSpPr>
        <p:spPr>
          <a:xfrm>
            <a:off x="985405" y="4636952"/>
            <a:ext cx="32644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Trebuchet MS" panose="020B0603020202020204" pitchFamily="34" charset="0"/>
              </a:rPr>
              <a:t>Privacy settings and reporting</a:t>
            </a:r>
            <a:endParaRPr lang="en-GB" dirty="0">
              <a:latin typeface="Trebuchet MS" panose="020B0603020202020204" pitchFamily="34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679025" y="5107320"/>
            <a:ext cx="292231" cy="292231"/>
          </a:xfrm>
          <a:prstGeom prst="rect">
            <a:avLst/>
          </a:prstGeom>
          <a:solidFill>
            <a:schemeClr val="bg1"/>
          </a:solidFill>
          <a:ln w="57150">
            <a:solidFill>
              <a:srgbClr val="0397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TextBox 27"/>
          <p:cNvSpPr txBox="1"/>
          <p:nvPr/>
        </p:nvSpPr>
        <p:spPr>
          <a:xfrm>
            <a:off x="980379" y="5068769"/>
            <a:ext cx="45592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Trebuchet MS" panose="020B0603020202020204" pitchFamily="34" charset="0"/>
              </a:rPr>
              <a:t>Save the evidence and report the incident</a:t>
            </a:r>
            <a:endParaRPr lang="en-GB" dirty="0">
              <a:latin typeface="Trebuchet MS" panose="020B0603020202020204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679024" y="5553755"/>
            <a:ext cx="292231" cy="292231"/>
          </a:xfrm>
          <a:prstGeom prst="rect">
            <a:avLst/>
          </a:prstGeom>
          <a:solidFill>
            <a:schemeClr val="bg1"/>
          </a:solidFill>
          <a:ln w="57150">
            <a:solidFill>
              <a:srgbClr val="0397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TextBox 29"/>
          <p:cNvSpPr txBox="1"/>
          <p:nvPr/>
        </p:nvSpPr>
        <p:spPr>
          <a:xfrm>
            <a:off x="980379" y="5515204"/>
            <a:ext cx="33586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Trebuchet MS" panose="020B0603020202020204" pitchFamily="34" charset="0"/>
              </a:rPr>
              <a:t>Age ratings on apps and games</a:t>
            </a:r>
            <a:endParaRPr lang="en-GB" dirty="0">
              <a:latin typeface="Trebuchet MS" panose="020B0603020202020204" pitchFamily="34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679024" y="5985288"/>
            <a:ext cx="292231" cy="292231"/>
          </a:xfrm>
          <a:prstGeom prst="rect">
            <a:avLst/>
          </a:prstGeom>
          <a:solidFill>
            <a:schemeClr val="bg1"/>
          </a:solidFill>
          <a:ln w="57150">
            <a:solidFill>
              <a:srgbClr val="0397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TextBox 31"/>
          <p:cNvSpPr txBox="1"/>
          <p:nvPr/>
        </p:nvSpPr>
        <p:spPr>
          <a:xfrm>
            <a:off x="980379" y="5950018"/>
            <a:ext cx="37340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Trebuchet MS" panose="020B0603020202020204" pitchFamily="34" charset="0"/>
              </a:rPr>
              <a:t>Protect their personal information</a:t>
            </a:r>
            <a:endParaRPr lang="en-GB" dirty="0">
              <a:latin typeface="Trebuchet MS" panose="020B0603020202020204" pitchFamily="34" charset="0"/>
            </a:endParaRPr>
          </a:p>
        </p:txBody>
      </p:sp>
      <p:pic>
        <p:nvPicPr>
          <p:cNvPr id="35" name="Picture 3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9715" y="2259768"/>
            <a:ext cx="2878474" cy="3815211"/>
          </a:xfrm>
          <a:prstGeom prst="rect">
            <a:avLst/>
          </a:prstGeom>
        </p:spPr>
      </p:pic>
      <p:sp>
        <p:nvSpPr>
          <p:cNvPr id="36" name="TextBox 35"/>
          <p:cNvSpPr txBox="1"/>
          <p:nvPr/>
        </p:nvSpPr>
        <p:spPr>
          <a:xfrm>
            <a:off x="6184533" y="2424208"/>
            <a:ext cx="2864649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chemeClr val="bg1"/>
                </a:solidFill>
                <a:latin typeface="Trebuchet MS" panose="020B0603020202020204" pitchFamily="34" charset="0"/>
              </a:rPr>
              <a:t>Sign up to the UK Safer Internet Centre newsletter at:</a:t>
            </a:r>
          </a:p>
          <a:p>
            <a:endParaRPr lang="en-GB" sz="2800" dirty="0" smtClean="0">
              <a:solidFill>
                <a:schemeClr val="bg1"/>
              </a:solidFill>
              <a:latin typeface="Trebuchet MS" panose="020B0603020202020204" pitchFamily="34" charset="0"/>
            </a:endParaRPr>
          </a:p>
          <a:p>
            <a:r>
              <a:rPr lang="en-GB" sz="2200" dirty="0" smtClean="0">
                <a:solidFill>
                  <a:schemeClr val="bg1">
                    <a:lumMod val="95000"/>
                  </a:schemeClr>
                </a:solidFill>
                <a:latin typeface="Trebuchet MS" panose="020B0603020202020204" pitchFamily="34" charset="0"/>
              </a:rPr>
              <a:t>saferinternet.org.uk</a:t>
            </a:r>
            <a:r>
              <a:rPr lang="en-GB" dirty="0" smtClean="0">
                <a:solidFill>
                  <a:schemeClr val="bg1"/>
                </a:solidFill>
                <a:latin typeface="Trebuchet MS" panose="020B0603020202020204" pitchFamily="34" charset="0"/>
              </a:rPr>
              <a:t> </a:t>
            </a:r>
            <a:endParaRPr lang="en-GB" dirty="0">
              <a:solidFill>
                <a:schemeClr val="bg1"/>
              </a:solidFill>
              <a:latin typeface="Trebuchet MS" panose="020B0603020202020204" pitchFamily="34" charset="0"/>
            </a:endParaRPr>
          </a:p>
        </p:txBody>
      </p:sp>
      <p:pic>
        <p:nvPicPr>
          <p:cNvPr id="37" name="Picture 3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1068" y="5063193"/>
            <a:ext cx="768032" cy="859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0351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SID2014_twitter_back (2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519"/>
          <a:stretch>
            <a:fillRect/>
          </a:stretch>
        </p:blipFill>
        <p:spPr bwMode="auto">
          <a:xfrm>
            <a:off x="0" y="0"/>
            <a:ext cx="9144000" cy="6878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Text Box 9"/>
          <p:cNvSpPr txBox="1">
            <a:spLocks noChangeArrowheads="1"/>
          </p:cNvSpPr>
          <p:nvPr/>
        </p:nvSpPr>
        <p:spPr bwMode="auto">
          <a:xfrm rot="60000">
            <a:off x="647699" y="182833"/>
            <a:ext cx="7848600" cy="907941"/>
          </a:xfrm>
          <a:prstGeom prst="rect">
            <a:avLst/>
          </a:prstGeom>
          <a:solidFill>
            <a:srgbClr val="0397D6"/>
          </a:solidFill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4800" b="1" dirty="0" smtClean="0">
                <a:solidFill>
                  <a:schemeClr val="bg1"/>
                </a:solidFill>
                <a:latin typeface="Trebuchet MS" panose="020B0603020202020204" pitchFamily="34" charset="0"/>
              </a:rPr>
              <a:t>Want more information?</a:t>
            </a:r>
            <a:endParaRPr lang="en-GB" altLang="en-US" sz="4800" b="1" dirty="0">
              <a:solidFill>
                <a:schemeClr val="bg1"/>
              </a:solidFill>
              <a:latin typeface="Trebuchet MS" panose="020B0603020202020204" pitchFamily="34" charset="0"/>
            </a:endParaRPr>
          </a:p>
          <a:p>
            <a:pPr eaLnBrk="1" hangingPunct="1"/>
            <a:endParaRPr lang="en-GB" altLang="en-US" sz="500" b="1" dirty="0">
              <a:latin typeface="Trebuchet MS" panose="020B060302020202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373" y="1378756"/>
            <a:ext cx="1309028" cy="131080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949401" y="1495549"/>
            <a:ext cx="640144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We are happy to answer questions!</a:t>
            </a:r>
          </a:p>
          <a:p>
            <a:r>
              <a:rPr lang="en-GB" sz="3200" b="1" dirty="0" smtClean="0">
                <a:solidFill>
                  <a:srgbClr val="F58220"/>
                </a:solidFill>
              </a:rPr>
              <a:t>education@childnet.com</a:t>
            </a:r>
            <a:endParaRPr lang="en-GB" sz="3200" b="1" dirty="0">
              <a:solidFill>
                <a:srgbClr val="F58220"/>
              </a:solidFill>
            </a:endParaRPr>
          </a:p>
        </p:txBody>
      </p:sp>
      <p:sp>
        <p:nvSpPr>
          <p:cNvPr id="33" name="Text Box 9"/>
          <p:cNvSpPr txBox="1">
            <a:spLocks noChangeArrowheads="1"/>
          </p:cNvSpPr>
          <p:nvPr/>
        </p:nvSpPr>
        <p:spPr bwMode="auto">
          <a:xfrm rot="21400295">
            <a:off x="658641" y="4404851"/>
            <a:ext cx="3235241" cy="723275"/>
          </a:xfrm>
          <a:prstGeom prst="rect">
            <a:avLst/>
          </a:prstGeom>
          <a:solidFill>
            <a:srgbClr val="0397D6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3600" b="1" dirty="0" smtClean="0">
                <a:solidFill>
                  <a:schemeClr val="bg1"/>
                </a:solidFill>
                <a:latin typeface="Trebuchet MS" panose="020B0603020202020204" pitchFamily="34" charset="0"/>
              </a:rPr>
              <a:t>Follow us!</a:t>
            </a:r>
            <a:endParaRPr lang="en-GB" altLang="en-US" sz="3600" b="1" dirty="0">
              <a:solidFill>
                <a:schemeClr val="bg1"/>
              </a:solidFill>
              <a:latin typeface="Trebuchet MS" panose="020B0603020202020204" pitchFamily="34" charset="0"/>
            </a:endParaRPr>
          </a:p>
          <a:p>
            <a:pPr eaLnBrk="1" hangingPunct="1"/>
            <a:endParaRPr lang="en-GB" altLang="en-US" sz="500" b="1" dirty="0">
              <a:latin typeface="Trebuchet MS" panose="020B0603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975" y="5417986"/>
            <a:ext cx="596439" cy="596439"/>
          </a:xfrm>
          <a:prstGeom prst="rect">
            <a:avLst/>
          </a:prstGeom>
        </p:spPr>
      </p:pic>
      <p:sp>
        <p:nvSpPr>
          <p:cNvPr id="34" name="TextBox 33"/>
          <p:cNvSpPr txBox="1"/>
          <p:nvPr/>
        </p:nvSpPr>
        <p:spPr>
          <a:xfrm>
            <a:off x="1633414" y="5423817"/>
            <a:ext cx="447515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err="1" smtClean="0"/>
              <a:t>saferinternetuk</a:t>
            </a:r>
            <a:endParaRPr lang="en-GB" sz="3200" b="1" dirty="0">
              <a:solidFill>
                <a:srgbClr val="F58220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975" y="6076958"/>
            <a:ext cx="596439" cy="484901"/>
          </a:xfrm>
          <a:prstGeom prst="rect">
            <a:avLst/>
          </a:prstGeom>
        </p:spPr>
      </p:pic>
      <p:sp>
        <p:nvSpPr>
          <p:cNvPr id="38" name="TextBox 37"/>
          <p:cNvSpPr txBox="1"/>
          <p:nvPr/>
        </p:nvSpPr>
        <p:spPr>
          <a:xfrm>
            <a:off x="1633413" y="6027020"/>
            <a:ext cx="447515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@UK_SIC</a:t>
            </a:r>
            <a:endParaRPr lang="en-GB" sz="3200" b="1" dirty="0">
              <a:solidFill>
                <a:srgbClr val="F58220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468243" y="6027020"/>
            <a:ext cx="18471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solidFill>
                  <a:srgbClr val="F58220"/>
                </a:solidFill>
              </a:rPr>
              <a:t>#SID2015</a:t>
            </a:r>
            <a:endParaRPr lang="en-GB" sz="3200" b="1" dirty="0">
              <a:solidFill>
                <a:srgbClr val="F58220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777" y="2806353"/>
            <a:ext cx="1308624" cy="1310400"/>
          </a:xfrm>
          <a:prstGeom prst="rect">
            <a:avLst/>
          </a:prstGeom>
        </p:spPr>
      </p:pic>
      <p:sp>
        <p:nvSpPr>
          <p:cNvPr id="40" name="TextBox 39"/>
          <p:cNvSpPr txBox="1"/>
          <p:nvPr/>
        </p:nvSpPr>
        <p:spPr>
          <a:xfrm>
            <a:off x="1949401" y="2928688"/>
            <a:ext cx="640144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>
                <a:solidFill>
                  <a:srgbClr val="0397D6"/>
                </a:solidFill>
              </a:rPr>
              <a:t>www.saferinternet.org.uk</a:t>
            </a:r>
          </a:p>
          <a:p>
            <a:r>
              <a:rPr lang="en-GB" sz="3200" b="1" dirty="0" smtClean="0">
                <a:solidFill>
                  <a:srgbClr val="F58220"/>
                </a:solidFill>
              </a:rPr>
              <a:t>www.childnet.com </a:t>
            </a:r>
            <a:endParaRPr lang="en-GB" sz="3200" b="1" dirty="0">
              <a:solidFill>
                <a:srgbClr val="F5822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0300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232</TotalTime>
  <Words>139</Words>
  <Application>Microsoft Office PowerPoint</Application>
  <PresentationFormat>On-screen Show (4:3)</PresentationFormat>
  <Paragraphs>46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Trebuchet MS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Gareth Cort</dc:creator>
  <cp:lastModifiedBy>Gareth Cort</cp:lastModifiedBy>
  <cp:revision>18</cp:revision>
  <dcterms:created xsi:type="dcterms:W3CDTF">2014-10-21T10:45:03Z</dcterms:created>
  <dcterms:modified xsi:type="dcterms:W3CDTF">2014-10-29T15:32:18Z</dcterms:modified>
</cp:coreProperties>
</file>